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83577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7210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023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624648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681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13885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52422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72276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1271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06526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63155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906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6333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97393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91621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22499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745CA-D5C9-4604-9520-7A109DFE270F}" type="datetimeFigureOut">
              <a:rPr lang="en-CY" smtClean="0"/>
              <a:t>03/11/2022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462149-01D1-4F03-BC0F-20FD7B5258F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3228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7BBA0-05AE-54E9-2565-7ED538D659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ΕΠΑΝΑΛΗΨΗ ΓΙΑ ΔΙΑΓΩΝΙΣΜΑ</a:t>
            </a:r>
            <a:endParaRPr lang="en-C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08ECE-E0D0-5CB8-8DD2-493464F55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dirty="0"/>
              <a:t>ΤΟ ΔΙΑΓΩΝΙΣΜΑ ΕΧΕΙ ΒΑΡΥΤΗΤΑ </a:t>
            </a:r>
            <a:r>
              <a:rPr lang="el-GR" sz="3200" b="1" dirty="0">
                <a:solidFill>
                  <a:srgbClr val="FF0000"/>
                </a:solidFill>
              </a:rPr>
              <a:t>40% </a:t>
            </a:r>
            <a:r>
              <a:rPr lang="el-GR" sz="2400" b="1" dirty="0"/>
              <a:t>ΣΤΟΝ ΒΑΘΜΟ ΤΕΤΡΑΜΗΝΟΥ</a:t>
            </a:r>
            <a:endParaRPr lang="en-CY" sz="2400" b="1" dirty="0"/>
          </a:p>
        </p:txBody>
      </p:sp>
    </p:spTree>
    <p:extLst>
      <p:ext uri="{BB962C8B-B14F-4D97-AF65-F5344CB8AC3E}">
        <p14:creationId xmlns:p14="http://schemas.microsoft.com/office/powerpoint/2010/main" val="3066425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ΔΙΑΔΙΚΤΥΟ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(2)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511560"/>
            <a:ext cx="7679093" cy="47368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800" b="1" dirty="0"/>
              <a:t>ΥΠΗΡΕΣΙΕΣ ΔΙΑΔΙΚΤΥΟΥ</a:t>
            </a:r>
          </a:p>
          <a:p>
            <a:pPr algn="just"/>
            <a:endParaRPr lang="el-GR" sz="2800" dirty="0"/>
          </a:p>
          <a:p>
            <a:r>
              <a:rPr lang="el-GR" sz="2800" dirty="0"/>
              <a:t>Παγκόσμιος Ιστός Πληροφοριών (</a:t>
            </a:r>
            <a:r>
              <a:rPr lang="en-GB" sz="2800" dirty="0"/>
              <a:t>WWW) </a:t>
            </a:r>
            <a:endParaRPr lang="el-GR" sz="2800" dirty="0"/>
          </a:p>
          <a:p>
            <a:r>
              <a:rPr lang="el-GR" sz="2800" dirty="0"/>
              <a:t>Ηλεκτρονικό Ταχυδρομείο (</a:t>
            </a:r>
            <a:r>
              <a:rPr lang="en-GB" sz="2800" dirty="0"/>
              <a:t>e-mail) </a:t>
            </a:r>
            <a:endParaRPr lang="el-GR" sz="2800" dirty="0"/>
          </a:p>
          <a:p>
            <a:r>
              <a:rPr lang="el-GR" sz="2800" dirty="0"/>
              <a:t>Ηλεκτρονικές ομάδες συζητήσεων (</a:t>
            </a:r>
            <a:r>
              <a:rPr lang="en-GB" sz="2800" dirty="0"/>
              <a:t>newsgroups) </a:t>
            </a:r>
            <a:endParaRPr lang="el-GR" sz="2800" dirty="0"/>
          </a:p>
          <a:p>
            <a:r>
              <a:rPr lang="el-GR" sz="2800" dirty="0"/>
              <a:t>Συνομιλία σε πραγματικό χρόνο (</a:t>
            </a:r>
            <a:r>
              <a:rPr lang="en-GB" sz="2800" dirty="0"/>
              <a:t>Facebook, MSN, Skype)</a:t>
            </a:r>
            <a:endParaRPr lang="el-GR" sz="2800" dirty="0"/>
          </a:p>
          <a:p>
            <a:r>
              <a:rPr lang="el-GR" sz="2800" dirty="0"/>
              <a:t>Ηλεκτρονικό Εμπόριο (</a:t>
            </a:r>
            <a:r>
              <a:rPr lang="en-GB" sz="2800" dirty="0"/>
              <a:t>e-commerce)</a:t>
            </a:r>
            <a:endParaRPr lang="el-GR" sz="2800" dirty="0"/>
          </a:p>
          <a:p>
            <a:r>
              <a:rPr lang="en-GB" sz="2800" dirty="0"/>
              <a:t> </a:t>
            </a:r>
            <a:r>
              <a:rPr lang="el-GR" sz="2800" dirty="0"/>
              <a:t>Εκπαίδευση και Επιμόρφωση από απόσταση (</a:t>
            </a:r>
            <a:r>
              <a:rPr lang="en-GB" sz="2800" dirty="0"/>
              <a:t>e-learning </a:t>
            </a:r>
            <a:r>
              <a:rPr lang="el-GR" sz="2800" dirty="0"/>
              <a:t>και </a:t>
            </a:r>
            <a:r>
              <a:rPr lang="en-GB" sz="2800" dirty="0"/>
              <a:t>e-training)</a:t>
            </a:r>
            <a:endParaRPr lang="en-CY" sz="2800" dirty="0"/>
          </a:p>
        </p:txBody>
      </p:sp>
    </p:spTree>
    <p:extLst>
      <p:ext uri="{BB962C8B-B14F-4D97-AF65-F5344CB8AC3E}">
        <p14:creationId xmlns:p14="http://schemas.microsoft.com/office/powerpoint/2010/main" val="43037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ΔΙΑΔΙΚΤΥΟ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511560"/>
            <a:ext cx="7679093" cy="4736840"/>
          </a:xfrm>
        </p:spPr>
        <p:txBody>
          <a:bodyPr>
            <a:normAutofit lnSpcReduction="10000"/>
          </a:bodyPr>
          <a:lstStyle/>
          <a:p>
            <a:r>
              <a:rPr lang="el-GR" sz="2800" b="1" dirty="0"/>
              <a:t>ΤΙ ΧΡΕΙΑΖΟΜΑΣΤΕ ΓΙΑ ΣΥΝΔΕΣΗ ΣΤΟ ΔΙΑΔΙΚΤΥΟ</a:t>
            </a:r>
          </a:p>
          <a:p>
            <a:pPr algn="just"/>
            <a:endParaRPr lang="el-GR" sz="2800" dirty="0"/>
          </a:p>
          <a:p>
            <a:r>
              <a:rPr lang="el-GR" sz="2800" dirty="0" err="1"/>
              <a:t>Παροχέα</a:t>
            </a:r>
            <a:r>
              <a:rPr lang="el-GR" sz="2800" dirty="0"/>
              <a:t> Υπηρεσιών Διαδικτύου (</a:t>
            </a:r>
            <a:r>
              <a:rPr lang="en-GB" sz="2800" dirty="0"/>
              <a:t>ISP</a:t>
            </a:r>
            <a:r>
              <a:rPr lang="el-GR" sz="2800" dirty="0"/>
              <a:t>) : </a:t>
            </a:r>
            <a:r>
              <a:rPr lang="en-US" sz="2800" dirty="0"/>
              <a:t>CYTANET, EPIC, PRIMETEL, CABLENET </a:t>
            </a:r>
            <a:r>
              <a:rPr lang="el-GR" sz="2800" dirty="0" err="1"/>
              <a:t>κλπ</a:t>
            </a:r>
            <a:endParaRPr lang="el-GR" sz="2800" dirty="0"/>
          </a:p>
          <a:p>
            <a:r>
              <a:rPr lang="el-GR" sz="2800" dirty="0" err="1"/>
              <a:t>Modem</a:t>
            </a:r>
            <a:r>
              <a:rPr lang="el-GR" sz="2800" dirty="0"/>
              <a:t> (Διαμορφωτής/</a:t>
            </a:r>
            <a:r>
              <a:rPr lang="el-GR" sz="2800" dirty="0" err="1"/>
              <a:t>αποδιαμορφωτής</a:t>
            </a:r>
            <a:r>
              <a:rPr lang="el-GR" sz="2800" dirty="0"/>
              <a:t>) και </a:t>
            </a:r>
            <a:r>
              <a:rPr lang="el-GR" sz="2800" dirty="0" err="1"/>
              <a:t>Router</a:t>
            </a:r>
            <a:r>
              <a:rPr lang="el-GR" sz="2800" dirty="0"/>
              <a:t> (Δρομολογητής</a:t>
            </a:r>
          </a:p>
          <a:p>
            <a:r>
              <a:rPr lang="en-GB" sz="2800" dirty="0"/>
              <a:t> </a:t>
            </a:r>
            <a:r>
              <a:rPr lang="el-GR" sz="2800" dirty="0" err="1"/>
              <a:t>Φυλλομετρητής</a:t>
            </a:r>
            <a:r>
              <a:rPr lang="el-GR" sz="2800" dirty="0"/>
              <a:t> Ιστού (</a:t>
            </a:r>
            <a:r>
              <a:rPr lang="en-GB" sz="2800" dirty="0"/>
              <a:t>Web Browser)</a:t>
            </a:r>
            <a:r>
              <a:rPr lang="en-US" sz="2800" dirty="0"/>
              <a:t> : Google Chrome, 	</a:t>
            </a:r>
            <a:r>
              <a:rPr lang="en-US" sz="2800" dirty="0" err="1"/>
              <a:t>Mozzila</a:t>
            </a:r>
            <a:r>
              <a:rPr lang="en-US" sz="2800" dirty="0"/>
              <a:t> Firefox,  Microsoft Edge,  Internet Explorer,  Safari,  Opera</a:t>
            </a:r>
            <a:endParaRPr lang="en-CY" sz="2800" dirty="0"/>
          </a:p>
        </p:txBody>
      </p:sp>
    </p:spTree>
    <p:extLst>
      <p:ext uri="{BB962C8B-B14F-4D97-AF65-F5344CB8AC3E}">
        <p14:creationId xmlns:p14="http://schemas.microsoft.com/office/powerpoint/2010/main" val="3814596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ΗΛΕΚΤΡΟΝΙΚΟ ΤΑΧΥΔΡΟΜΕΙΟ /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</a:rPr>
              <a:t>EMAIL</a:t>
            </a:r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l-GR" sz="3100" b="1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194318"/>
            <a:ext cx="7800392" cy="5570376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l-GR" sz="2800" dirty="0"/>
          </a:p>
          <a:p>
            <a:pPr algn="just"/>
            <a:r>
              <a:rPr lang="el-GR" sz="2800" b="1" dirty="0"/>
              <a:t>Τι είναι το ηλεκτρονικό ταχυδρομείο </a:t>
            </a:r>
            <a:r>
              <a:rPr lang="en-US" sz="2800" b="1" dirty="0"/>
              <a:t>;</a:t>
            </a:r>
          </a:p>
          <a:p>
            <a:r>
              <a:rPr lang="el-GR" sz="2800" dirty="0"/>
              <a:t>Το ηλεκτρονικό ταχυδρομείο</a:t>
            </a:r>
            <a:r>
              <a:rPr lang="en-US" sz="2800" dirty="0"/>
              <a:t> </a:t>
            </a:r>
            <a:r>
              <a:rPr lang="el-GR" sz="2800" dirty="0"/>
              <a:t>είναι μια μέθοδος συγγραφής, αποστολής, λήψης και αποθήκευσης μηνυμάτων</a:t>
            </a:r>
            <a:endParaRPr lang="en-US" sz="2800" dirty="0"/>
          </a:p>
          <a:p>
            <a:r>
              <a:rPr lang="el-GR" sz="2800" b="1" dirty="0"/>
              <a:t>Πλεονεκτήματα ηλεκτρονικού ταχυδρομείου</a:t>
            </a:r>
            <a:endParaRPr lang="en-US" sz="2800" b="1" dirty="0"/>
          </a:p>
          <a:p>
            <a:pPr lvl="1"/>
            <a:r>
              <a:rPr lang="el-GR" sz="2600" dirty="0"/>
              <a:t>Αμεσότητα/ταχύτητα</a:t>
            </a:r>
            <a:endParaRPr lang="en-US" sz="2600" dirty="0"/>
          </a:p>
          <a:p>
            <a:pPr lvl="1"/>
            <a:r>
              <a:rPr lang="el-GR" sz="2600" dirty="0"/>
              <a:t>Ευκολία (στην αποστολή μεγάλου αριθμού μηνυμάτων ταυτόχρονα)</a:t>
            </a:r>
            <a:endParaRPr lang="en-US" sz="2600" dirty="0"/>
          </a:p>
          <a:p>
            <a:pPr lvl="1"/>
            <a:r>
              <a:rPr lang="el-GR" sz="2600" dirty="0"/>
              <a:t>Χαμηλό κόστος </a:t>
            </a:r>
            <a:endParaRPr lang="en-US" sz="2600" dirty="0"/>
          </a:p>
          <a:p>
            <a:pPr lvl="1"/>
            <a:r>
              <a:rPr lang="el-GR" sz="2600" dirty="0"/>
              <a:t>Δυνατότητα αποστολής </a:t>
            </a:r>
            <a:r>
              <a:rPr lang="el-GR" sz="2600" dirty="0" err="1"/>
              <a:t>πολυμεσικού</a:t>
            </a:r>
            <a:r>
              <a:rPr lang="el-GR" sz="2600" dirty="0"/>
              <a:t> υλικού</a:t>
            </a:r>
            <a:endParaRPr lang="en-US" sz="2600" dirty="0"/>
          </a:p>
          <a:p>
            <a:pPr lvl="1"/>
            <a:r>
              <a:rPr lang="el-GR" sz="2600" dirty="0"/>
              <a:t> Οργάνωση επαφών</a:t>
            </a:r>
            <a:r>
              <a:rPr lang="en-US" sz="2600" dirty="0"/>
              <a:t>	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302218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ΗΛΕΚΤΡΟΝΙΚΟ ΤΑΧΥΔΡΟΜΕΙΟ /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</a:rPr>
              <a:t>EMAIL</a:t>
            </a:r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(2)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194318"/>
            <a:ext cx="7800392" cy="5570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l-GR" sz="2800" dirty="0"/>
          </a:p>
          <a:p>
            <a:pPr algn="just"/>
            <a:r>
              <a:rPr lang="el-GR" sz="2800" dirty="0"/>
              <a:t>Τί είδη πληροφοριών μπορούν να σταλούν μέσω του ηλεκτρονικού ταχυδρομείου; </a:t>
            </a:r>
          </a:p>
          <a:p>
            <a:pPr lvl="1" algn="just"/>
            <a:r>
              <a:rPr lang="el-GR" sz="3200" dirty="0"/>
              <a:t>Κείμενο, Ήχος,  Εικόνα,  Βίντεο</a:t>
            </a:r>
            <a:endParaRPr lang="en-US" sz="3200" dirty="0"/>
          </a:p>
          <a:p>
            <a:r>
              <a:rPr lang="el-GR" sz="2800" dirty="0"/>
              <a:t>Δομή διεύθυνσης ηλεκτρονικού ταχυδρομείου</a:t>
            </a:r>
          </a:p>
          <a:p>
            <a:pPr lvl="1"/>
            <a:r>
              <a:rPr lang="el-GR" sz="2800" dirty="0"/>
              <a:t>Όνομα κατόχου (χρήστη),  @  (παπάκι),  </a:t>
            </a:r>
            <a:r>
              <a:rPr lang="el-GR" sz="2800" dirty="0" err="1"/>
              <a:t>Παροχέας</a:t>
            </a:r>
            <a:endParaRPr lang="el-GR" sz="2400" b="1" dirty="0"/>
          </a:p>
          <a:p>
            <a:r>
              <a:rPr lang="el-GR" sz="3000" dirty="0"/>
              <a:t>Γνωστοί </a:t>
            </a:r>
            <a:r>
              <a:rPr lang="el-GR" sz="3000" dirty="0" err="1"/>
              <a:t>παροχείς</a:t>
            </a:r>
            <a:endParaRPr lang="el-GR" sz="3000" dirty="0"/>
          </a:p>
          <a:p>
            <a:pPr lvl="1"/>
            <a:r>
              <a:rPr lang="en-US" sz="2800" dirty="0"/>
              <a:t>Gmail, yahoo, Hotmail </a:t>
            </a:r>
          </a:p>
          <a:p>
            <a:pPr lvl="1"/>
            <a:r>
              <a:rPr lang="en-US" sz="2800" dirty="0" err="1"/>
              <a:t>Cytanet</a:t>
            </a:r>
            <a:r>
              <a:rPr lang="en-US" sz="2800" dirty="0"/>
              <a:t>, </a:t>
            </a:r>
            <a:r>
              <a:rPr lang="en-US" sz="2800" dirty="0" err="1"/>
              <a:t>cablenet</a:t>
            </a:r>
            <a:r>
              <a:rPr lang="en-US" sz="2800" dirty="0"/>
              <a:t>, </a:t>
            </a:r>
            <a:r>
              <a:rPr lang="en-US" sz="2800" dirty="0" err="1"/>
              <a:t>primetel</a:t>
            </a:r>
            <a:r>
              <a:rPr lang="en-US" sz="2800" dirty="0"/>
              <a:t>, epic</a:t>
            </a:r>
          </a:p>
          <a:p>
            <a:pPr marL="457200" lvl="1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5616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ΚΑΤΗΓΟΡΙΕΣ Η/Υ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l-GR" sz="3100" b="1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511560"/>
            <a:ext cx="7623109" cy="45298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800" dirty="0" err="1"/>
              <a:t>Υπερυπολογιστής</a:t>
            </a:r>
            <a:r>
              <a:rPr lang="el-GR" sz="2800" dirty="0"/>
              <a:t> (</a:t>
            </a:r>
            <a:r>
              <a:rPr lang="en-GB" sz="2800" dirty="0"/>
              <a:t>Supercomputer)</a:t>
            </a:r>
            <a:endParaRPr lang="el-GR" sz="2800" dirty="0"/>
          </a:p>
          <a:p>
            <a:pPr lvl="1"/>
            <a:r>
              <a:rPr lang="el-GR" sz="2600" dirty="0"/>
              <a:t>Επεξεργάζεται τεράστιες ποσότητες δεδομένων</a:t>
            </a:r>
          </a:p>
          <a:p>
            <a:pPr lvl="1"/>
            <a:r>
              <a:rPr lang="en-US" sz="2600" dirty="0"/>
              <a:t>NASA, </a:t>
            </a:r>
            <a:r>
              <a:rPr lang="el-GR" sz="2600" dirty="0"/>
              <a:t>ερευνητικά κέντρα, πρόγνωση καιρού </a:t>
            </a:r>
          </a:p>
          <a:p>
            <a:pPr algn="just"/>
            <a:r>
              <a:rPr lang="el-GR" sz="2800" dirty="0"/>
              <a:t>Μεγάλος υπολογιστής (</a:t>
            </a:r>
            <a:r>
              <a:rPr lang="en-US" sz="2800" dirty="0"/>
              <a:t>Mainframe)</a:t>
            </a:r>
          </a:p>
          <a:p>
            <a:pPr lvl="1" algn="just"/>
            <a:r>
              <a:rPr lang="el-GR" sz="2600" dirty="0"/>
              <a:t>Εξυπηρετεί εκατοντάδες χρήστες ταυτόχρονα</a:t>
            </a:r>
          </a:p>
          <a:p>
            <a:pPr lvl="1" algn="just"/>
            <a:r>
              <a:rPr lang="el-GR" sz="2600" dirty="0"/>
              <a:t>Κεντρική επεξεργασίας (κυβερνητικές υπηρεσίες, τράπεζες)</a:t>
            </a:r>
          </a:p>
          <a:p>
            <a:pPr algn="just"/>
            <a:r>
              <a:rPr lang="el-GR" sz="2800" dirty="0"/>
              <a:t>Προσωπικός Υπολογιστής (</a:t>
            </a:r>
            <a:r>
              <a:rPr lang="en-US" sz="2800" dirty="0"/>
              <a:t>PC – Personal Computer)</a:t>
            </a:r>
          </a:p>
          <a:p>
            <a:pPr lvl="1" algn="just"/>
            <a:r>
              <a:rPr lang="el-GR" sz="2600" dirty="0"/>
              <a:t>Χρήση από ένα άτομο</a:t>
            </a:r>
          </a:p>
          <a:p>
            <a:pPr lvl="1"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80921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ΚΑΤΗΓΟΡΙΕΣ Η/Υ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(2)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511560"/>
            <a:ext cx="7623109" cy="4529804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ΥΠΟΚΑΤΗΓΟΡΙΕΣ ΠΡΟΣΩΠΙΚΟΥ ΥΠΟΛΟΓΙΣΤΗ</a:t>
            </a:r>
          </a:p>
          <a:p>
            <a:pPr algn="just"/>
            <a:endParaRPr lang="el-GR" sz="2800" dirty="0"/>
          </a:p>
          <a:p>
            <a:pPr algn="just"/>
            <a:r>
              <a:rPr lang="el-GR" sz="2800" dirty="0"/>
              <a:t>ΕΠΙΤΡΑΠΕΖΙΟΣ</a:t>
            </a:r>
            <a:r>
              <a:rPr lang="en-US" sz="2800" dirty="0"/>
              <a:t> (DESKTOP)</a:t>
            </a:r>
          </a:p>
          <a:p>
            <a:pPr lvl="1" algn="just"/>
            <a:r>
              <a:rPr lang="el-GR" sz="2600" dirty="0"/>
              <a:t>Σε γραφείο – σταθερή θέση</a:t>
            </a:r>
          </a:p>
          <a:p>
            <a:pPr algn="just"/>
            <a:r>
              <a:rPr lang="el-GR" sz="2800" dirty="0"/>
              <a:t>ΦΟΡΗΤΟΣ</a:t>
            </a:r>
            <a:r>
              <a:rPr lang="en-US" sz="2800" dirty="0"/>
              <a:t> (LAPTOP)</a:t>
            </a:r>
            <a:endParaRPr lang="el-GR" sz="2800" dirty="0"/>
          </a:p>
          <a:p>
            <a:pPr lvl="1" algn="just"/>
            <a:r>
              <a:rPr lang="el-GR" sz="2600" dirty="0"/>
              <a:t>Μεταφέρεται, λειτουργεί και με μπαταρία</a:t>
            </a:r>
          </a:p>
          <a:p>
            <a:pPr algn="just"/>
            <a:r>
              <a:rPr lang="el-GR" sz="2800" dirty="0"/>
              <a:t>ΥΠΟΛΟΓΙΣΤΗΣ ΧΕΙΡΟΣ/ΠΑΛΑΜΗΣ (</a:t>
            </a:r>
            <a:r>
              <a:rPr lang="en-US" sz="2800" dirty="0"/>
              <a:t>PALMTOP)</a:t>
            </a:r>
            <a:endParaRPr lang="el-GR" sz="2800" dirty="0"/>
          </a:p>
          <a:p>
            <a:pPr lvl="1" algn="just"/>
            <a:r>
              <a:rPr lang="el-GR" sz="2400" dirty="0"/>
              <a:t>Μεταφέρεται, μικρό μέγεθος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8536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ΚΑΤΗΓΟΡΙΕΣ Η/Υ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(3)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511560"/>
            <a:ext cx="7623109" cy="452980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800" dirty="0"/>
              <a:t>ΆΛΛΕΣ ΚΑΤΗΓΟΡΙΕΣ</a:t>
            </a:r>
          </a:p>
          <a:p>
            <a:pPr algn="just"/>
            <a:endParaRPr lang="el-GR" sz="2800" dirty="0"/>
          </a:p>
          <a:p>
            <a:pPr algn="just"/>
            <a:r>
              <a:rPr lang="en-US" sz="2800" dirty="0"/>
              <a:t>TABLETS</a:t>
            </a:r>
            <a:endParaRPr lang="el-GR" sz="2800" dirty="0"/>
          </a:p>
          <a:p>
            <a:pPr algn="just"/>
            <a:r>
              <a:rPr lang="el-GR" sz="2800" dirty="0"/>
              <a:t>ΕΞΥΠΝΑ ΚΙΝΗΤΑ/</a:t>
            </a:r>
            <a:r>
              <a:rPr lang="en-US" sz="2800" dirty="0"/>
              <a:t>SMARTPHONES</a:t>
            </a:r>
          </a:p>
          <a:p>
            <a:pPr algn="just"/>
            <a:r>
              <a:rPr lang="en-US" sz="2800" dirty="0"/>
              <a:t>SERVERS</a:t>
            </a:r>
          </a:p>
          <a:p>
            <a:pPr algn="just"/>
            <a:r>
              <a:rPr lang="el-GR" sz="2800" dirty="0"/>
              <a:t>ΕΝΣΩΜΑΤΩΜΕΝΟΙ Η/Υ</a:t>
            </a:r>
          </a:p>
          <a:p>
            <a:pPr lvl="1" algn="just"/>
            <a:r>
              <a:rPr lang="el-GR" sz="2600" dirty="0"/>
              <a:t>Σε αυτοκίνητα</a:t>
            </a:r>
          </a:p>
          <a:p>
            <a:pPr lvl="1" algn="just"/>
            <a:r>
              <a:rPr lang="el-GR" sz="2600" dirty="0"/>
              <a:t>Ιατρικά μηχανήματα</a:t>
            </a:r>
          </a:p>
          <a:p>
            <a:pPr lvl="1" algn="just"/>
            <a:r>
              <a:rPr lang="el-GR" sz="2600" dirty="0"/>
              <a:t>Οικιακές συσκευές</a:t>
            </a:r>
          </a:p>
        </p:txBody>
      </p:sp>
    </p:spTree>
    <p:extLst>
      <p:ext uri="{BB962C8B-B14F-4D97-AF65-F5344CB8AC3E}">
        <p14:creationId xmlns:p14="http://schemas.microsoft.com/office/powerpoint/2010/main" val="2980452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82555"/>
            <a:ext cx="6817568" cy="1547845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ΜΟΝΑΔΕΣ ΚΑΙ ΠΕΡΙΦΕΡΕΙΑΚΕΣ ΣΥΣΚΕΥΕΣ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(1)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1408922"/>
            <a:ext cx="7781730" cy="5225144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Τι είναι το Υλικό </a:t>
            </a:r>
            <a:r>
              <a:rPr lang="en-US" sz="2800" b="1" dirty="0"/>
              <a:t>(Hardware) </a:t>
            </a:r>
            <a:r>
              <a:rPr lang="el-GR" sz="2800" b="1" dirty="0"/>
              <a:t>του Η/Υ;</a:t>
            </a:r>
          </a:p>
          <a:p>
            <a:pPr marL="400050" lvl="1" indent="0">
              <a:buNone/>
            </a:pPr>
            <a:r>
              <a:rPr lang="el-GR" sz="2800" dirty="0"/>
              <a:t>Είναι τα εξαρτήματα και συσκευές συνδεδεμένα μεταξύ τους, τα οποία μπορούμε να δούμε και να αγγίξουμε.</a:t>
            </a:r>
          </a:p>
          <a:p>
            <a:pPr algn="just"/>
            <a:r>
              <a:rPr lang="el-GR" sz="2800" b="1" dirty="0"/>
              <a:t>Τι είναι το Λογισμικό (</a:t>
            </a:r>
            <a:r>
              <a:rPr lang="en-US" sz="2800" b="1" dirty="0"/>
              <a:t>Software) </a:t>
            </a:r>
            <a:r>
              <a:rPr lang="el-GR" sz="2800" b="1" dirty="0"/>
              <a:t>του Η/Υ;</a:t>
            </a:r>
          </a:p>
          <a:p>
            <a:pPr algn="just"/>
            <a:r>
              <a:rPr lang="el-GR" sz="2800" dirty="0"/>
              <a:t>Είναι τα διάφορα προγράμματα που υπάρχουν στον υπολογιστή. Σε αντίθεση με το Υλικό του υπολογιστή, </a:t>
            </a:r>
            <a:r>
              <a:rPr lang="el-GR" sz="2800" dirty="0" err="1"/>
              <a:t>τo</a:t>
            </a:r>
            <a:r>
              <a:rPr lang="el-GR" sz="2800" dirty="0"/>
              <a:t> Λογισμικό είναι άυλο, δηλαδή δεν μπορούμε το αγγίξουμε.</a:t>
            </a:r>
          </a:p>
        </p:txBody>
      </p:sp>
    </p:spTree>
    <p:extLst>
      <p:ext uri="{BB962C8B-B14F-4D97-AF65-F5344CB8AC3E}">
        <p14:creationId xmlns:p14="http://schemas.microsoft.com/office/powerpoint/2010/main" val="3941686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82555"/>
            <a:ext cx="6817568" cy="1547845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ΜΟΝΑΔΕΣ ΚΑΙ ΠΕΡΙΦΕΡΕΙΑΚΕΣ ΣΥΣΚΕΥΕΣ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(2)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1408922"/>
            <a:ext cx="7781730" cy="522514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800" b="1" dirty="0"/>
              <a:t>Κύριες Μονάδες (έχουν σχέση με την επεξεργασία και βρίσκονται μέσα στον Η/Υ)</a:t>
            </a:r>
          </a:p>
          <a:p>
            <a:pPr lvl="1" algn="just"/>
            <a:r>
              <a:rPr lang="el-GR" sz="2600" dirty="0"/>
              <a:t>Κεντρική Μονάδα Επεξεργασίας (ΚΜΕ)</a:t>
            </a:r>
            <a:endParaRPr lang="en-US" sz="2600" dirty="0"/>
          </a:p>
          <a:p>
            <a:pPr lvl="2" algn="just"/>
            <a:r>
              <a:rPr lang="el-GR" sz="2400" dirty="0"/>
              <a:t>Είναι το μυαλό του υπολογιστή και κάνει την επεξεργασία</a:t>
            </a:r>
          </a:p>
          <a:p>
            <a:pPr lvl="1" algn="just"/>
            <a:r>
              <a:rPr lang="el-GR" sz="2600" dirty="0"/>
              <a:t>Κύρια/Κεντρική Μνήμη -</a:t>
            </a:r>
            <a:r>
              <a:rPr lang="en-US" sz="2600" dirty="0"/>
              <a:t>RAM</a:t>
            </a:r>
            <a:r>
              <a:rPr lang="el-GR" sz="2600" b="1" dirty="0"/>
              <a:t> </a:t>
            </a:r>
          </a:p>
          <a:p>
            <a:pPr lvl="2" algn="just"/>
            <a:r>
              <a:rPr lang="el-GR" sz="2400" dirty="0"/>
              <a:t>Είναι προσωρινή μνήμη που χρησιμοποιείται για την επεξεργασίας. Χωρίς ρεύμα χάνονται τα δεδομένα της.</a:t>
            </a:r>
          </a:p>
          <a:p>
            <a:pPr lvl="1" algn="just"/>
            <a:r>
              <a:rPr lang="el-GR" sz="2600" dirty="0"/>
              <a:t>Μονάδα Εισόδου/Εξόδου (</a:t>
            </a:r>
            <a:r>
              <a:rPr lang="en-US" sz="2600" dirty="0"/>
              <a:t>I/O Unit)</a:t>
            </a:r>
          </a:p>
          <a:p>
            <a:pPr lvl="2" algn="just"/>
            <a:r>
              <a:rPr lang="el-GR" sz="2400" dirty="0"/>
              <a:t>Συνδέει της περιφερειακές μονάδες και ελέγχει την επικοινωνία τους με την ΚΜΕ</a:t>
            </a:r>
          </a:p>
        </p:txBody>
      </p:sp>
    </p:spTree>
    <p:extLst>
      <p:ext uri="{BB962C8B-B14F-4D97-AF65-F5344CB8AC3E}">
        <p14:creationId xmlns:p14="http://schemas.microsoft.com/office/powerpoint/2010/main" val="1176248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82555"/>
            <a:ext cx="6817568" cy="1547845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ΜΟΝΑΔΕΣ ΚΑΙ ΠΕΡΙΦΕΡΕΙΑΚΕΣ ΣΥΣΚΕΥΕΣ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(3)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1408922"/>
            <a:ext cx="7781730" cy="5225144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/>
              <a:t>ΠΕΡΙΦΕΡΕΙΑΚΕΣ ΜΟΝΑΔΕΣ</a:t>
            </a:r>
          </a:p>
          <a:p>
            <a:pPr lvl="1"/>
            <a:r>
              <a:rPr lang="el-GR" sz="2800" b="1" dirty="0"/>
              <a:t>ΕΙΣΟΔΟΥ</a:t>
            </a:r>
          </a:p>
          <a:p>
            <a:pPr lvl="1"/>
            <a:r>
              <a:rPr lang="el-GR" sz="2800" dirty="0"/>
              <a:t>Πληκτρολόγιο, Ποντίκι, Μικρόφωνο, Σαρωτής, Κάμερα</a:t>
            </a:r>
          </a:p>
          <a:p>
            <a:pPr lvl="1"/>
            <a:r>
              <a:rPr lang="el-GR" sz="2800" b="1" dirty="0"/>
              <a:t>ΕΞΟΔΟΥ</a:t>
            </a:r>
          </a:p>
          <a:p>
            <a:pPr lvl="1"/>
            <a:r>
              <a:rPr lang="el-GR" sz="2800" dirty="0"/>
              <a:t>Εκτυπωτής, Οθόνη, Ηχεία</a:t>
            </a:r>
          </a:p>
          <a:p>
            <a:pPr lvl="1"/>
            <a:r>
              <a:rPr lang="el-GR" sz="2800" b="1" dirty="0"/>
              <a:t>ΑΠΟΘΗΚΕΥΣΗΣ</a:t>
            </a:r>
          </a:p>
          <a:p>
            <a:pPr lvl="1"/>
            <a:r>
              <a:rPr lang="el-GR" sz="2800" dirty="0"/>
              <a:t>Εξωτερικός σκληρός δίσκος, </a:t>
            </a:r>
            <a:r>
              <a:rPr lang="en-US" sz="2800" dirty="0"/>
              <a:t>CD/DVD, USB Flash Drive, </a:t>
            </a:r>
            <a:r>
              <a:rPr lang="el-GR" sz="2800" dirty="0"/>
              <a:t>Δισκέτα</a:t>
            </a:r>
          </a:p>
        </p:txBody>
      </p:sp>
    </p:spTree>
    <p:extLst>
      <p:ext uri="{BB962C8B-B14F-4D97-AF65-F5344CB8AC3E}">
        <p14:creationId xmlns:p14="http://schemas.microsoft.com/office/powerpoint/2010/main" val="364767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0E99-9CE7-AD56-FF21-BFD630F24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957" y="802434"/>
            <a:ext cx="6347715" cy="531845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ΕΝΟΤΗΤΕΣ</a:t>
            </a:r>
            <a:endParaRPr lang="en-CY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1E036-7A5C-5F7B-590F-9146F92A1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605" y="1744824"/>
            <a:ext cx="7595118" cy="431074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ΕΙΣΑΓΩΓΗ ΣΤΙΣ ΒΑΣΙΚΕΣ </a:t>
            </a:r>
            <a:r>
              <a:rPr lang="en-GB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ΝΝΟΙΕΣ ΤΗΣ ΠΛΗΡΟΦΟΡΙΚΗΣ ΚΑΙ ΤΗΣ ΕΠΙΣΤΗΜΗΣ Η/Υ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ΒΑΣΙΚΕΣ ΕΝΝΟΙΕΣ ΔΙΚΤΥΩΝ ΚΑΙ ΔΙΑΔΙΚΤΥΟΥ</a:t>
            </a:r>
            <a:r>
              <a:rPr lang="el-GR" sz="2600" b="1" dirty="0">
                <a:latin typeface="Arial" panose="020B0604020202020204" pitchFamily="34" charset="0"/>
                <a:ea typeface="Calibri" panose="020F0502020204030204" pitchFamily="34" charset="0"/>
              </a:rPr>
              <a:t> ΚΑΙ ΗΛΕΚΤΡΟΝΙΚΟΥ ΤΑΧΥΔΡΟΜΕΙΟΥ</a:t>
            </a:r>
            <a:endParaRPr lang="el-GR" sz="26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ΚΑΤΗΓΟΡΙΕΣ ΗΛΕΚΤΡΟΝΙΚΩΝ ΥΠΟΛΟΓΙΣΤΩΝ</a:t>
            </a:r>
            <a:endParaRPr lang="el-GR" sz="26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ΜΟΝΑΔΕΣ ΚΑΙ ΠΕΡΙΦΕΡΕΙΑΚΑ ΤΟΥ ΥΠΟΛΟΓΙΣΤΗ</a:t>
            </a:r>
          </a:p>
        </p:txBody>
      </p:sp>
    </p:spTree>
    <p:extLst>
      <p:ext uri="{BB962C8B-B14F-4D97-AF65-F5344CB8AC3E}">
        <p14:creationId xmlns:p14="http://schemas.microsoft.com/office/powerpoint/2010/main" val="177928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 fontScale="90000"/>
          </a:bodyPr>
          <a:lstStyle/>
          <a:p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ΕΙΣΑΓΩΓΗ ΣΤΙΣ ΒΑΣΙΚΕΣ </a:t>
            </a:r>
            <a:r>
              <a:rPr lang="en-GB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ΝΝΟΙΕΣ ΤΗΣ ΠΛΗΡΟΦΟΡΙΚΗΣ ΚΑΙ ΤΗΣ ΕΠΙΣΤΗΜΗΣ Η/Υ (1)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2160590"/>
            <a:ext cx="8005664" cy="3880773"/>
          </a:xfrm>
        </p:spPr>
        <p:txBody>
          <a:bodyPr>
            <a:normAutofit/>
          </a:bodyPr>
          <a:lstStyle/>
          <a:p>
            <a:r>
              <a:rPr lang="el-GR" sz="2000" b="1" dirty="0"/>
              <a:t>Τι είναι ο Ηλεκτρονικός Υπολογιστής;</a:t>
            </a:r>
          </a:p>
          <a:p>
            <a:endParaRPr lang="el-GR" sz="2000" b="1" dirty="0"/>
          </a:p>
          <a:p>
            <a:r>
              <a:rPr lang="el-GR" sz="2000" b="1" dirty="0"/>
              <a:t>Είναι μια μηχανή που έχει τη δυνατότητα να επεξεργάζεται, να αποθηκεύει και να μεταδίδει πληροφορίες με μεγάλη ακρίβεια και ταχύτητα, σύμφωνα με τις εντολές (οδηγίες) που της δίνει ο άνθρωπος μέσα από ένα πρόγραμμα.</a:t>
            </a:r>
            <a:endParaRPr lang="en-CY" sz="2000" b="1" dirty="0"/>
          </a:p>
        </p:txBody>
      </p:sp>
    </p:spTree>
    <p:extLst>
      <p:ext uri="{BB962C8B-B14F-4D97-AF65-F5344CB8AC3E}">
        <p14:creationId xmlns:p14="http://schemas.microsoft.com/office/powerpoint/2010/main" val="391260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 fontScale="90000"/>
          </a:bodyPr>
          <a:lstStyle/>
          <a:p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ΕΙΣΑΓΩΓΗ ΣΤΙΣ ΒΑΣΙΚΕΣ </a:t>
            </a:r>
            <a:r>
              <a:rPr lang="en-GB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ΝΝΟΙΕΣ ΤΗΣ ΠΛΗΡΟΦΟΡΙΚΗΣ ΚΑΙ ΤΗΣ ΕΠΙΣΤΗΜΗΣ Η/Υ (</a:t>
            </a:r>
            <a:r>
              <a:rPr lang="en-US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2160590"/>
            <a:ext cx="8005664" cy="3880773"/>
          </a:xfrm>
        </p:spPr>
        <p:txBody>
          <a:bodyPr>
            <a:normAutofit/>
          </a:bodyPr>
          <a:lstStyle/>
          <a:p>
            <a:r>
              <a:rPr lang="el-GR" sz="2000" b="1" dirty="0"/>
              <a:t>Βασικές λειτουργίες του υπολογιστή</a:t>
            </a:r>
          </a:p>
          <a:p>
            <a:endParaRPr lang="el-GR" sz="2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EFC4E8-5747-1FB8-F8C5-C9A263C59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071153"/>
            <a:ext cx="69532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1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 fontScale="90000"/>
          </a:bodyPr>
          <a:lstStyle/>
          <a:p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ΕΙΣΑΓΩΓΗ ΣΤΙΣ ΒΑΣΙΚΕΣ </a:t>
            </a:r>
            <a:r>
              <a:rPr lang="en-GB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ΝΝΟΙΕΣ ΤΗΣ ΠΛΗΡΟΦΟΡΙΚΗΣ ΚΑΙ ΤΗΣ ΕΠΙΣΤΗΜΗΣ Η/Υ (</a:t>
            </a:r>
            <a:r>
              <a:rPr lang="en-US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2160590"/>
            <a:ext cx="8005664" cy="3880773"/>
          </a:xfrm>
        </p:spPr>
        <p:txBody>
          <a:bodyPr>
            <a:normAutofit/>
          </a:bodyPr>
          <a:lstStyle/>
          <a:p>
            <a:r>
              <a:rPr lang="el-GR" sz="2800" b="1" dirty="0"/>
              <a:t>Τι είναι η ΠΛΗΡΟΦΟΡΙΚΗ</a:t>
            </a:r>
          </a:p>
          <a:p>
            <a:endParaRPr lang="el-GR" sz="2800" b="1" dirty="0"/>
          </a:p>
          <a:p>
            <a:r>
              <a:rPr lang="el-GR" sz="2800" b="1" dirty="0"/>
              <a:t>Είναι η επιστήμη που ασχολείται με τη συλλογή, αποθήκευση, επεξεργασία και μετάδοση πληροφοριών.</a:t>
            </a:r>
            <a:endParaRPr lang="en-CY" sz="2800" b="1" dirty="0"/>
          </a:p>
        </p:txBody>
      </p:sp>
    </p:spTree>
    <p:extLst>
      <p:ext uri="{BB962C8B-B14F-4D97-AF65-F5344CB8AC3E}">
        <p14:creationId xmlns:p14="http://schemas.microsoft.com/office/powerpoint/2010/main" val="391093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ΔΙΚΤΥΟ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l-GR" sz="3100" b="1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1511560"/>
            <a:ext cx="7361852" cy="4529804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Τι είναι δίκτυο Η/Υ;</a:t>
            </a:r>
          </a:p>
          <a:p>
            <a:pPr algn="just"/>
            <a:endParaRPr lang="el-GR" sz="2800" dirty="0"/>
          </a:p>
          <a:p>
            <a:pPr algn="just"/>
            <a:r>
              <a:rPr lang="el-GR" sz="2800" dirty="0"/>
              <a:t>Δίκτυο Υπολογιστών (</a:t>
            </a:r>
            <a:r>
              <a:rPr lang="el-GR" sz="2800" dirty="0" err="1"/>
              <a:t>computer</a:t>
            </a:r>
            <a:r>
              <a:rPr lang="el-GR" sz="2800" dirty="0"/>
              <a:t> </a:t>
            </a:r>
            <a:r>
              <a:rPr lang="el-GR" sz="2800" dirty="0" err="1"/>
              <a:t>network</a:t>
            </a:r>
            <a:r>
              <a:rPr lang="el-GR" sz="2800" dirty="0"/>
              <a:t>) είναι μια ομάδα από δύο ή περισσότερους υπολογιστές που συνδέονται μεταξύ τους με σκοπό να ανταλλάσσουν δεδομένα ή να μοιράζονται κοινές περιφερειακές συσκευές και λογισμικό (όπως εκτυπωτές, σαρωτές, αρχεία και προγράμματα).</a:t>
            </a:r>
            <a:endParaRPr lang="en-CY" sz="2800" dirty="0"/>
          </a:p>
        </p:txBody>
      </p:sp>
    </p:spTree>
    <p:extLst>
      <p:ext uri="{BB962C8B-B14F-4D97-AF65-F5344CB8AC3E}">
        <p14:creationId xmlns:p14="http://schemas.microsoft.com/office/powerpoint/2010/main" val="291763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ΔΙΚΤΥΟ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(2)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1371600"/>
            <a:ext cx="7035280" cy="4669763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ΠΛΕΟΝΕΚΤΗΜΑΤΑ</a:t>
            </a:r>
          </a:p>
          <a:p>
            <a:pPr lvl="1" algn="just"/>
            <a:r>
              <a:rPr lang="el-GR" sz="2600" dirty="0"/>
              <a:t>Διαμοιρασμός των αρχείων και προγραμμάτων που βρίσκονται σε άλλους υπολογιστές</a:t>
            </a:r>
          </a:p>
          <a:p>
            <a:pPr lvl="1" algn="just"/>
            <a:r>
              <a:rPr lang="el-GR" sz="2600" dirty="0"/>
              <a:t>Κοινή χρήση περιφερειακών συσκευών (εκτυπωτών / σαρωτών)</a:t>
            </a:r>
          </a:p>
          <a:p>
            <a:pPr lvl="1" algn="just"/>
            <a:r>
              <a:rPr lang="el-GR" sz="2600" dirty="0"/>
              <a:t>Διαμοιρασμός μιας σύνδεσης Internet σε όλους τους υπολογιστές του δικτύου</a:t>
            </a:r>
          </a:p>
          <a:p>
            <a:pPr lvl="1" algn="just"/>
            <a:r>
              <a:rPr lang="el-GR" sz="2600" dirty="0"/>
              <a:t>Αναβαθμισμένες μορφές επικοινωνίας (</a:t>
            </a:r>
            <a:r>
              <a:rPr lang="el-GR" sz="2600" dirty="0" err="1"/>
              <a:t>βιντεοκλήσεις</a:t>
            </a:r>
            <a:r>
              <a:rPr lang="el-GR" sz="2600" dirty="0"/>
              <a:t>, μηνύματα/</a:t>
            </a:r>
            <a:r>
              <a:rPr lang="en-US" sz="2600" dirty="0"/>
              <a:t>chat, </a:t>
            </a:r>
            <a:r>
              <a:rPr lang="en-GB" sz="2600" dirty="0"/>
              <a:t>email)</a:t>
            </a:r>
            <a:endParaRPr lang="en-CY" sz="2600" dirty="0"/>
          </a:p>
        </p:txBody>
      </p:sp>
    </p:spTree>
    <p:extLst>
      <p:ext uri="{BB962C8B-B14F-4D97-AF65-F5344CB8AC3E}">
        <p14:creationId xmlns:p14="http://schemas.microsoft.com/office/powerpoint/2010/main" val="171941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ΔΙΚΤΥΟ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GB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1371600"/>
            <a:ext cx="7035280" cy="4669763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ΜΕΙΟΝΕΚΤΗΜΑΤΑ</a:t>
            </a:r>
          </a:p>
          <a:p>
            <a:pPr lvl="1" algn="just"/>
            <a:r>
              <a:rPr lang="el-GR" sz="3200" dirty="0"/>
              <a:t>Οικονομικό Κόστος</a:t>
            </a:r>
          </a:p>
          <a:p>
            <a:pPr lvl="1" algn="just"/>
            <a:r>
              <a:rPr lang="el-GR" sz="3200" dirty="0"/>
              <a:t>Πολυπλοκότητα συντήρησης και διαχείρισης</a:t>
            </a:r>
          </a:p>
          <a:p>
            <a:pPr lvl="1" algn="just"/>
            <a:r>
              <a:rPr lang="el-GR" sz="3200" dirty="0"/>
              <a:t>Εύκολη εξάπλωση ιών</a:t>
            </a:r>
            <a:endParaRPr lang="en-CY" sz="3200" dirty="0"/>
          </a:p>
        </p:txBody>
      </p:sp>
    </p:spTree>
    <p:extLst>
      <p:ext uri="{BB962C8B-B14F-4D97-AF65-F5344CB8AC3E}">
        <p14:creationId xmlns:p14="http://schemas.microsoft.com/office/powerpoint/2010/main" val="379384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0D4A-EB2D-42C6-076A-DD661D2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17568" cy="1320800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ea typeface="Calibri" panose="020F0502020204030204" pitchFamily="34" charset="0"/>
              </a:rPr>
              <a:t>ΔΙΑΔΙΚΤΥΟ 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l-GR" sz="3100" b="1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l-GR" sz="3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br>
              <a:rPr lang="el-G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DAB3-64C7-8CA7-A1B9-65C24193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6" y="1511560"/>
            <a:ext cx="7361852" cy="47368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2800" b="1" dirty="0"/>
              <a:t>Τι είναι το διαδίκτυο;</a:t>
            </a:r>
          </a:p>
          <a:p>
            <a:pPr algn="just"/>
            <a:endParaRPr lang="el-GR" sz="2800" dirty="0"/>
          </a:p>
          <a:p>
            <a:pPr algn="just"/>
            <a:r>
              <a:rPr lang="el-GR" sz="2800" dirty="0"/>
              <a:t>Το Διαδίκτυο (Internet) είναι ένα δίκτυο δικτύων. </a:t>
            </a:r>
          </a:p>
          <a:p>
            <a:pPr algn="just"/>
            <a:r>
              <a:rPr lang="el-GR" sz="2800" dirty="0"/>
              <a:t>Είναι το μεγαλύτερο δίκτυο υπολογιστών στον κόσμο. Οι υπολογιστές συνδέονται μεταξύ τους με τηλεφωνικές και άλλες γραμμές. </a:t>
            </a:r>
          </a:p>
          <a:p>
            <a:pPr algn="just"/>
            <a:r>
              <a:rPr lang="el-GR" sz="2800" dirty="0"/>
              <a:t>Είναι ένα πλέγμα από εκατομμύρια διασυνδεδεμένους υπολογιστές που εκτείνεται σχεδόν σε κάθε γωνιά του πλανήτη και παρέχει τις υπηρεσίες του σε εκατομμύρια χρήστες.</a:t>
            </a:r>
            <a:endParaRPr lang="en-CY" sz="2800" dirty="0"/>
          </a:p>
        </p:txBody>
      </p:sp>
    </p:spTree>
    <p:extLst>
      <p:ext uri="{BB962C8B-B14F-4D97-AF65-F5344CB8AC3E}">
        <p14:creationId xmlns:p14="http://schemas.microsoft.com/office/powerpoint/2010/main" val="28300587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878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ΕΠΑΝΑΛΗΨΗ ΓΙΑ ΔΙΑΓΩΝΙΣΜΑ</vt:lpstr>
      <vt:lpstr>ΕΝΟΤΗΤΕΣ</vt:lpstr>
      <vt:lpstr>ΕΙΣΑΓΩΓΗ ΣΤΙΣ ΒΑΣΙΚΕΣ EΝΝΟΙΕΣ ΤΗΣ ΠΛΗΡΟΦΟΡΙΚΗΣ ΚΑΙ ΤΗΣ ΕΠΙΣΤΗΜΗΣ Η/Υ (1) </vt:lpstr>
      <vt:lpstr>ΕΙΣΑΓΩΓΗ ΣΤΙΣ ΒΑΣΙΚΕΣ EΝΝΟΙΕΣ ΤΗΣ ΠΛΗΡΟΦΟΡΙΚΗΣ ΚΑΙ ΤΗΣ ΕΠΙΣΤΗΜΗΣ Η/Υ (2) </vt:lpstr>
      <vt:lpstr>ΕΙΣΑΓΩΓΗ ΣΤΙΣ ΒΑΣΙΚΕΣ EΝΝΟΙΕΣ ΤΗΣ ΠΛΗΡΟΦΟΡΙΚΗΣ ΚΑΙ ΤΗΣ ΕΠΙΣΤΗΜΗΣ Η/Υ (3) </vt:lpstr>
      <vt:lpstr>ΔΙΚΤΥΟ (1) </vt:lpstr>
      <vt:lpstr>ΔΙΚΤΥΟ (2) </vt:lpstr>
      <vt:lpstr>ΔΙΚΤΥΟ (3) </vt:lpstr>
      <vt:lpstr>ΔΙΑΔΙΚΤΥΟ (1) </vt:lpstr>
      <vt:lpstr>ΔΙΑΔΙΚΤΥΟ (2) </vt:lpstr>
      <vt:lpstr>ΔΙΑΔΙΚΤΥΟ (3) </vt:lpstr>
      <vt:lpstr>ΗΛΕΚΤΡΟΝΙΚΟ ΤΑΧΥΔΡΟΜΕΙΟ / EMAIL (1) </vt:lpstr>
      <vt:lpstr>ΗΛΕΚΤΡΟΝΙΚΟ ΤΑΧΥΔΡΟΜΕΙΟ / EMAIL (2) </vt:lpstr>
      <vt:lpstr>ΚΑΤΗΓΟΡΙΕΣ Η/Υ (1) </vt:lpstr>
      <vt:lpstr>ΚΑΤΗΓΟΡΙΕΣ Η/Υ (2) </vt:lpstr>
      <vt:lpstr>ΚΑΤΗΓΟΡΙΕΣ Η/Υ (3) </vt:lpstr>
      <vt:lpstr>ΜΟΝΑΔΕΣ ΚΑΙ ΠΕΡΙΦΕΡΕΙΑΚΕΣ ΣΥΣΚΕΥΕΣ (1) </vt:lpstr>
      <vt:lpstr>ΜΟΝΑΔΕΣ ΚΑΙ ΠΕΡΙΦΕΡΕΙΑΚΕΣ ΣΥΣΚΕΥΕΣ (2) </vt:lpstr>
      <vt:lpstr>ΜΟΝΑΔΕΣ ΚΑΙ ΠΕΡΙΦΕΡΕΙΑΚΕΣ ΣΥΣΚΕΥΕΣ (3)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ΕΠΑΝΑΛΗΨΗ ΓΙΑ ΔΙΑΓΩΝΙΣΜΑ</dc:title>
  <dc:creator>COSTAS</dc:creator>
  <cp:lastModifiedBy>COSTAS</cp:lastModifiedBy>
  <cp:revision>2</cp:revision>
  <dcterms:created xsi:type="dcterms:W3CDTF">2022-11-03T18:55:14Z</dcterms:created>
  <dcterms:modified xsi:type="dcterms:W3CDTF">2022-11-03T20:33:10Z</dcterms:modified>
</cp:coreProperties>
</file>